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6" r:id="rId3"/>
    <p:sldId id="275" r:id="rId4"/>
    <p:sldId id="278" r:id="rId5"/>
    <p:sldId id="286" r:id="rId6"/>
    <p:sldId id="279" r:id="rId7"/>
    <p:sldId id="287" r:id="rId8"/>
    <p:sldId id="274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F3D1"/>
    <a:srgbClr val="4A5EE6"/>
    <a:srgbClr val="132BDC"/>
    <a:srgbClr val="DCE0FC"/>
    <a:srgbClr val="FDF200"/>
    <a:srgbClr val="80FBE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00"/>
    <p:restoredTop sz="94626"/>
  </p:normalViewPr>
  <p:slideViewPr>
    <p:cSldViewPr snapToGrid="0">
      <p:cViewPr varScale="1">
        <p:scale>
          <a:sx n="77" d="100"/>
          <a:sy n="77" d="100"/>
        </p:scale>
        <p:origin x="70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6/12/2024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6/12/2024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42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jpg"/><Relationship Id="rId5" Type="http://schemas.openxmlformats.org/officeDocument/2006/relationships/image" Target="../media/image7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4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9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2060"/>
                </a:solidFill>
              </a:rPr>
              <a:t>Corona virus analysis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1238" y="209684"/>
            <a:ext cx="4802153" cy="578325"/>
          </a:xfrm>
        </p:spPr>
        <p:txBody>
          <a:bodyPr/>
          <a:lstStyle/>
          <a:p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Mentorness internship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2035" y="6162261"/>
            <a:ext cx="2438399" cy="369332"/>
          </a:xfrm>
          <a:prstGeom prst="rect">
            <a:avLst/>
          </a:prstGeom>
          <a:solidFill>
            <a:srgbClr val="3CF3D1"/>
          </a:solidFill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DASHE JEPHTHAH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443" y="869425"/>
            <a:ext cx="5102087" cy="565626"/>
          </a:xfrm>
        </p:spPr>
        <p:txBody>
          <a:bodyPr/>
          <a:lstStyle/>
          <a:p>
            <a:r>
              <a:rPr lang="en-US" sz="3200" dirty="0" smtClean="0">
                <a:solidFill>
                  <a:schemeClr val="bg1"/>
                </a:solidFill>
              </a:rPr>
              <a:t>Introduct</a:t>
            </a:r>
            <a:r>
              <a:rPr lang="en-US" sz="3200" dirty="0" smtClean="0">
                <a:solidFill>
                  <a:srgbClr val="C00000"/>
                </a:solidFill>
              </a:rPr>
              <a:t>ion</a:t>
            </a:r>
            <a:endParaRPr lang="en-US" sz="3200" dirty="0">
              <a:solidFill>
                <a:srgbClr val="C00000"/>
              </a:solidFill>
            </a:endParaRP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70" y="2159576"/>
            <a:ext cx="4729163" cy="3154314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40556" y="1724616"/>
            <a:ext cx="5049211" cy="3717709"/>
          </a:xfrm>
        </p:spPr>
        <p:txBody>
          <a:bodyPr/>
          <a:lstStyle/>
          <a:p>
            <a:r>
              <a:rPr lang="en-US" sz="2400" b="1" i="1" dirty="0"/>
              <a:t>The CORONA VIRUS pandemic has had a significant impact on public health and has created an urgent need for data-driven insights to understand the spread of the virus. </a:t>
            </a:r>
            <a:endParaRPr lang="en-US" sz="2400" b="1" i="1" dirty="0" smtClean="0"/>
          </a:p>
          <a:p>
            <a:r>
              <a:rPr lang="en-US" sz="2400" b="1" i="1" dirty="0" smtClean="0"/>
              <a:t>This analysis is aimed providing insights on the mentioned topic using SQL</a:t>
            </a:r>
            <a:endParaRPr lang="en-US" sz="2400" b="1" i="1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034" y="14235"/>
            <a:ext cx="2835965" cy="16820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28382" y="269260"/>
            <a:ext cx="21866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Mentorness 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internship</a:t>
            </a:r>
          </a:p>
          <a:p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Corona virus analysis</a:t>
            </a:r>
            <a:endParaRPr lang="en-US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489" y="-80371"/>
            <a:ext cx="4834517" cy="2774361"/>
          </a:xfrm>
        </p:spPr>
        <p:txBody>
          <a:bodyPr/>
          <a:lstStyle/>
          <a:p>
            <a:r>
              <a:rPr lang="en-US" dirty="0" smtClean="0"/>
              <a:t>Steps and methods </a:t>
            </a:r>
            <a:endParaRPr lang="en-US" dirty="0"/>
          </a:p>
        </p:txBody>
      </p:sp>
      <p:pic>
        <p:nvPicPr>
          <p:cNvPr id="9" name="Picture Placeholder 11">
            <a:extLst>
              <a:ext uri="{FF2B5EF4-FFF2-40B4-BE49-F238E27FC236}">
                <a16:creationId xmlns:a16="http://schemas.microsoft.com/office/drawing/2014/main" id="{F1C48F23-8E0F-4719-8886-4A20421AABE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37" y="1997130"/>
            <a:ext cx="4597556" cy="3062044"/>
          </a:xfrm>
          <a:blipFill dpi="0" rotWithShape="1">
            <a:blip r:embed="rId3"/>
            <a:srcRect/>
            <a:stretch>
              <a:fillRect b="124"/>
            </a:stretch>
          </a:blipFill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7542" y="2788477"/>
            <a:ext cx="5003463" cy="4069523"/>
          </a:xfrm>
        </p:spPr>
        <p:txBody>
          <a:bodyPr/>
          <a:lstStyle/>
          <a:p>
            <a:r>
              <a:rPr lang="en-US" sz="1800" dirty="0" smtClean="0"/>
              <a:t>The first step taken was creation of the connection and database. Then importation of table(dataset) into the database</a:t>
            </a:r>
            <a:endParaRPr lang="en-US" sz="1800" dirty="0"/>
          </a:p>
          <a:p>
            <a:r>
              <a:rPr lang="en-US" sz="1800" dirty="0" smtClean="0"/>
              <a:t>The datatype for date had to be changed from a text to a date time.</a:t>
            </a:r>
          </a:p>
          <a:p>
            <a:r>
              <a:rPr lang="en-US" sz="1800" dirty="0" smtClean="0"/>
              <a:t>Each step taken is stated above the query for every question answered </a:t>
            </a:r>
            <a:r>
              <a:rPr lang="en-US" dirty="0"/>
              <a:t>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C00000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chemeClr val="accent4">
              <a:lumMod val="75000"/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034" y="14235"/>
            <a:ext cx="2835965" cy="16820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666921" y="269261"/>
            <a:ext cx="21866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Mentorness 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internship</a:t>
            </a:r>
          </a:p>
          <a:p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Corona virus analysis</a:t>
            </a:r>
            <a:endParaRPr lang="en-US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1194354"/>
            <a:ext cx="7313171" cy="819978"/>
          </a:xfrm>
        </p:spPr>
        <p:txBody>
          <a:bodyPr/>
          <a:lstStyle/>
          <a:p>
            <a:r>
              <a:rPr lang="en-US" dirty="0" smtClean="0"/>
              <a:t>Totals of cases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1" y="6382512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034" y="332288"/>
            <a:ext cx="2835965" cy="16820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41634" y="594189"/>
            <a:ext cx="21866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Mentorness 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internship</a:t>
            </a:r>
          </a:p>
          <a:p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Corona virus analysis</a:t>
            </a:r>
            <a:endParaRPr lang="en-US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825846"/>
              </p:ext>
            </p:extLst>
          </p:nvPr>
        </p:nvGraphicFramePr>
        <p:xfrm>
          <a:off x="-901150" y="2385390"/>
          <a:ext cx="10257184" cy="2160105"/>
        </p:xfrm>
        <a:graphic>
          <a:graphicData uri="http://schemas.openxmlformats.org/drawingml/2006/table">
            <a:tbl>
              <a:tblPr/>
              <a:tblGrid>
                <a:gridCol w="2564296">
                  <a:extLst>
                    <a:ext uri="{9D8B030D-6E8A-4147-A177-3AD203B41FA5}">
                      <a16:colId xmlns:a16="http://schemas.microsoft.com/office/drawing/2014/main" val="1172555464"/>
                    </a:ext>
                  </a:extLst>
                </a:gridCol>
                <a:gridCol w="2564296">
                  <a:extLst>
                    <a:ext uri="{9D8B030D-6E8A-4147-A177-3AD203B41FA5}">
                      <a16:colId xmlns:a16="http://schemas.microsoft.com/office/drawing/2014/main" val="3168117270"/>
                    </a:ext>
                  </a:extLst>
                </a:gridCol>
                <a:gridCol w="2564296">
                  <a:extLst>
                    <a:ext uri="{9D8B030D-6E8A-4147-A177-3AD203B41FA5}">
                      <a16:colId xmlns:a16="http://schemas.microsoft.com/office/drawing/2014/main" val="3967633964"/>
                    </a:ext>
                  </a:extLst>
                </a:gridCol>
                <a:gridCol w="2564296">
                  <a:extLst>
                    <a:ext uri="{9D8B030D-6E8A-4147-A177-3AD203B41FA5}">
                      <a16:colId xmlns:a16="http://schemas.microsoft.com/office/drawing/2014/main" val="2907096116"/>
                    </a:ext>
                  </a:extLst>
                </a:gridCol>
              </a:tblGrid>
              <a:tr h="1453917">
                <a:tc>
                  <a:txBody>
                    <a:bodyPr/>
                    <a:lstStyle/>
                    <a:p>
                      <a:r>
                        <a:rPr lang="en-US" dirty="0"/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latin typeface="Algerian" panose="04020705040A02060702" pitchFamily="82" charset="0"/>
                        </a:rPr>
                        <a:t>Total confirmed</a:t>
                      </a:r>
                      <a:endParaRPr lang="en-US" sz="2800" b="1" dirty="0">
                        <a:latin typeface="Algerian" panose="04020705040A02060702" pitchFamily="8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1" dirty="0" smtClean="0">
                          <a:latin typeface="Algerian" panose="04020705040A02060702" pitchFamily="82" charset="0"/>
                        </a:rPr>
                        <a:t>Total </a:t>
                      </a:r>
                    </a:p>
                    <a:p>
                      <a:r>
                        <a:rPr lang="en-US" sz="3200" b="1" dirty="0" smtClean="0">
                          <a:latin typeface="Algerian" panose="04020705040A02060702" pitchFamily="82" charset="0"/>
                        </a:rPr>
                        <a:t>deaths</a:t>
                      </a:r>
                      <a:endParaRPr lang="en-US" sz="3200" b="1" dirty="0">
                        <a:latin typeface="Algerian" panose="04020705040A02060702" pitchFamily="8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1" dirty="0" smtClean="0">
                          <a:latin typeface="Algerian" panose="04020705040A02060702" pitchFamily="82" charset="0"/>
                        </a:rPr>
                        <a:t>Total recovered</a:t>
                      </a:r>
                      <a:endParaRPr lang="en-US" sz="3200" b="1" dirty="0">
                        <a:latin typeface="Algerian" panose="04020705040A02060702" pitchFamily="8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1776630"/>
                  </a:ext>
                </a:extLst>
              </a:tr>
              <a:tr h="70618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169065144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C00000"/>
                          </a:solidFill>
                        </a:rPr>
                        <a:t>3647894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rgbClr val="00B050"/>
                          </a:solidFill>
                        </a:rPr>
                        <a:t>113089548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44217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70" y="269260"/>
            <a:ext cx="5914946" cy="1200329"/>
          </a:xfrm>
        </p:spPr>
        <p:txBody>
          <a:bodyPr/>
          <a:lstStyle/>
          <a:p>
            <a:r>
              <a:rPr lang="en-US" dirty="0" smtClean="0"/>
              <a:t>Monthly average </a:t>
            </a:r>
            <a:r>
              <a:rPr lang="en-US" dirty="0"/>
              <a:t>of </a:t>
            </a:r>
            <a:r>
              <a:rPr lang="en-US" dirty="0" smtClean="0"/>
              <a:t>cases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034" y="14235"/>
            <a:ext cx="2835965" cy="16820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66921" y="269261"/>
            <a:ext cx="21866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Mentorness 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internship</a:t>
            </a:r>
          </a:p>
          <a:p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Corona virus analysis</a:t>
            </a:r>
            <a:endParaRPr lang="en-US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522943"/>
              </p:ext>
            </p:extLst>
          </p:nvPr>
        </p:nvGraphicFramePr>
        <p:xfrm>
          <a:off x="901147" y="2320637"/>
          <a:ext cx="10895420" cy="4379664"/>
        </p:xfrm>
        <a:graphic>
          <a:graphicData uri="http://schemas.openxmlformats.org/drawingml/2006/table">
            <a:tbl>
              <a:tblPr/>
              <a:tblGrid>
                <a:gridCol w="2723855">
                  <a:extLst>
                    <a:ext uri="{9D8B030D-6E8A-4147-A177-3AD203B41FA5}">
                      <a16:colId xmlns:a16="http://schemas.microsoft.com/office/drawing/2014/main" val="2946067387"/>
                    </a:ext>
                  </a:extLst>
                </a:gridCol>
                <a:gridCol w="2723855">
                  <a:extLst>
                    <a:ext uri="{9D8B030D-6E8A-4147-A177-3AD203B41FA5}">
                      <a16:colId xmlns:a16="http://schemas.microsoft.com/office/drawing/2014/main" val="1159124067"/>
                    </a:ext>
                  </a:extLst>
                </a:gridCol>
                <a:gridCol w="2723855">
                  <a:extLst>
                    <a:ext uri="{9D8B030D-6E8A-4147-A177-3AD203B41FA5}">
                      <a16:colId xmlns:a16="http://schemas.microsoft.com/office/drawing/2014/main" val="1348146787"/>
                    </a:ext>
                  </a:extLst>
                </a:gridCol>
                <a:gridCol w="2723855">
                  <a:extLst>
                    <a:ext uri="{9D8B030D-6E8A-4147-A177-3AD203B41FA5}">
                      <a16:colId xmlns:a16="http://schemas.microsoft.com/office/drawing/2014/main" val="2137188685"/>
                    </a:ext>
                  </a:extLst>
                </a:gridCol>
              </a:tblGrid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1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18678589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402083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9164490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2520550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2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10560976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300890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6751190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788920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3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14694026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323966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8021083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6847257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4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24047819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554220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14998494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4027070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5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21865416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511110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20651389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4626927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6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8991916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270414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8079855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8920283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7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6838092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167613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4693120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351962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8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7694938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179200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6202833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47223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9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8244794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160671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6647749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457409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10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11515841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175484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6782150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664929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11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16595938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262247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9172292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0906368"/>
                  </a:ext>
                </a:extLst>
              </a:tr>
              <a:tr h="354370">
                <a:tc>
                  <a:txBody>
                    <a:bodyPr/>
                    <a:lstStyle/>
                    <a:p>
                      <a:r>
                        <a:rPr lang="en-US" sz="1800"/>
                        <a:t>12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19336799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339996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11924903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3778052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901147" y="1909282"/>
            <a:ext cx="10190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tx1">
                    <a:lumMod val="75000"/>
                  </a:schemeClr>
                </a:solidFill>
                <a:latin typeface="Algerian" panose="04020705040A02060702" pitchFamily="82" charset="0"/>
              </a:rPr>
              <a:t>Months                             confirmed                             deaths                                 recovered</a:t>
            </a:r>
            <a:endParaRPr lang="en-US" b="1" i="1" dirty="0">
              <a:solidFill>
                <a:schemeClr val="tx1">
                  <a:lumMod val="75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034" y="14235"/>
            <a:ext cx="2835965" cy="16820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66921" y="269261"/>
            <a:ext cx="21866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Mentorness 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internship</a:t>
            </a:r>
          </a:p>
          <a:p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Corona virus analysis</a:t>
            </a:r>
            <a:endParaRPr lang="en-US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1578" y="121650"/>
            <a:ext cx="8244113" cy="970081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top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05 confirmed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cases by country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07586" y="1416687"/>
            <a:ext cx="7044643" cy="559184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From the table below. We could see that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the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UNITED STATES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had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the highest confirmed cases and in that order.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2058"/>
              </p:ext>
            </p:extLst>
          </p:nvPr>
        </p:nvGraphicFramePr>
        <p:xfrm>
          <a:off x="507586" y="2980873"/>
          <a:ext cx="11098212" cy="3018385"/>
        </p:xfrm>
        <a:graphic>
          <a:graphicData uri="http://schemas.openxmlformats.org/drawingml/2006/table">
            <a:tbl>
              <a:tblPr/>
              <a:tblGrid>
                <a:gridCol w="5549106">
                  <a:extLst>
                    <a:ext uri="{9D8B030D-6E8A-4147-A177-3AD203B41FA5}">
                      <a16:colId xmlns:a16="http://schemas.microsoft.com/office/drawing/2014/main" val="162767967"/>
                    </a:ext>
                  </a:extLst>
                </a:gridCol>
                <a:gridCol w="5549106">
                  <a:extLst>
                    <a:ext uri="{9D8B030D-6E8A-4147-A177-3AD203B41FA5}">
                      <a16:colId xmlns:a16="http://schemas.microsoft.com/office/drawing/2014/main" val="1817128649"/>
                    </a:ext>
                  </a:extLst>
                </a:gridCol>
              </a:tblGrid>
              <a:tr h="487853"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atin typeface="Algerian" panose="04020705040A02060702" pitchFamily="82" charset="0"/>
                        </a:rPr>
                        <a:t>country</a:t>
                      </a:r>
                      <a:endParaRPr lang="en-US" sz="3200" dirty="0">
                        <a:latin typeface="Algerian" panose="04020705040A02060702" pitchFamily="8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atin typeface="Algerian" panose="04020705040A02060702" pitchFamily="82" charset="0"/>
                        </a:rPr>
                        <a:t>Confirmed</a:t>
                      </a:r>
                      <a:r>
                        <a:rPr lang="en-US" sz="3200" baseline="0" dirty="0" smtClean="0">
                          <a:latin typeface="Algerian" panose="04020705040A02060702" pitchFamily="82" charset="0"/>
                        </a:rPr>
                        <a:t> cases</a:t>
                      </a:r>
                      <a:endParaRPr lang="en-US" sz="3200" dirty="0">
                        <a:latin typeface="Algerian" panose="04020705040A02060702" pitchFamily="8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736812"/>
                  </a:ext>
                </a:extLst>
              </a:tr>
              <a:tr h="487853">
                <a:tc>
                  <a:txBody>
                    <a:bodyPr/>
                    <a:lstStyle/>
                    <a:p>
                      <a:r>
                        <a:rPr lang="en-US" dirty="0"/>
                        <a:t>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33461982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669673"/>
                  </a:ext>
                </a:extLst>
              </a:tr>
              <a:tr h="487853">
                <a:tc>
                  <a:txBody>
                    <a:bodyPr/>
                    <a:lstStyle/>
                    <a:p>
                      <a:r>
                        <a:rPr lang="en-US"/>
                        <a:t>India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29460523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719358"/>
                  </a:ext>
                </a:extLst>
              </a:tr>
              <a:tr h="487853">
                <a:tc>
                  <a:txBody>
                    <a:bodyPr/>
                    <a:lstStyle/>
                    <a:p>
                      <a:r>
                        <a:rPr lang="en-US"/>
                        <a:t>Brazil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17412766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2926989"/>
                  </a:ext>
                </a:extLst>
              </a:tr>
              <a:tr h="487853">
                <a:tc>
                  <a:txBody>
                    <a:bodyPr/>
                    <a:lstStyle/>
                    <a:p>
                      <a:r>
                        <a:rPr lang="en-US"/>
                        <a:t>France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6106009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21711"/>
                  </a:ext>
                </a:extLst>
              </a:tr>
              <a:tr h="487853">
                <a:tc>
                  <a:txBody>
                    <a:bodyPr/>
                    <a:lstStyle/>
                    <a:p>
                      <a:r>
                        <a:rPr lang="en-US"/>
                        <a:t>Turkey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5330447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665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034" y="14235"/>
            <a:ext cx="2835965" cy="16820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66921" y="269261"/>
            <a:ext cx="21866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Mentorness 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internship</a:t>
            </a:r>
          </a:p>
          <a:p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Corona virus analysis</a:t>
            </a:r>
            <a:endParaRPr lang="en-US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1578" y="121650"/>
            <a:ext cx="8244113" cy="970081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top 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5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recovered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cases by country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07586" y="1416687"/>
            <a:ext cx="7044643" cy="559184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From the table below. We could see that turkey had the highest confirmed cases and in that order.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9574322"/>
              </p:ext>
            </p:extLst>
          </p:nvPr>
        </p:nvGraphicFramePr>
        <p:xfrm>
          <a:off x="300626" y="2300827"/>
          <a:ext cx="10208712" cy="4175130"/>
        </p:xfrm>
        <a:graphic>
          <a:graphicData uri="http://schemas.openxmlformats.org/drawingml/2006/table">
            <a:tbl>
              <a:tblPr/>
              <a:tblGrid>
                <a:gridCol w="3402904">
                  <a:extLst>
                    <a:ext uri="{9D8B030D-6E8A-4147-A177-3AD203B41FA5}">
                      <a16:colId xmlns:a16="http://schemas.microsoft.com/office/drawing/2014/main" val="162767967"/>
                    </a:ext>
                  </a:extLst>
                </a:gridCol>
                <a:gridCol w="3402904">
                  <a:extLst>
                    <a:ext uri="{9D8B030D-6E8A-4147-A177-3AD203B41FA5}">
                      <a16:colId xmlns:a16="http://schemas.microsoft.com/office/drawing/2014/main" val="1817128649"/>
                    </a:ext>
                  </a:extLst>
                </a:gridCol>
                <a:gridCol w="3402904">
                  <a:extLst>
                    <a:ext uri="{9D8B030D-6E8A-4147-A177-3AD203B41FA5}">
                      <a16:colId xmlns:a16="http://schemas.microsoft.com/office/drawing/2014/main" val="4181222280"/>
                    </a:ext>
                  </a:extLst>
                </a:gridCol>
              </a:tblGrid>
              <a:tr h="896250"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atin typeface="Algerian" panose="04020705040A02060702" pitchFamily="82" charset="0"/>
                        </a:rPr>
                        <a:t>country</a:t>
                      </a:r>
                      <a:endParaRPr lang="en-US" sz="3200" dirty="0">
                        <a:latin typeface="Algerian" panose="04020705040A02060702" pitchFamily="8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atin typeface="Algerian" panose="04020705040A02060702" pitchFamily="82" charset="0"/>
                        </a:rPr>
                        <a:t>recovered</a:t>
                      </a:r>
                      <a:endParaRPr lang="en-US" sz="3200" dirty="0">
                        <a:latin typeface="Algerian" panose="04020705040A02060702" pitchFamily="8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>
                        <a:latin typeface="Algerian" panose="04020705040A02060702" pitchFamily="82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736812"/>
                  </a:ext>
                </a:extLst>
              </a:tr>
              <a:tr h="409860">
                <a:tc>
                  <a:txBody>
                    <a:bodyPr/>
                    <a:lstStyle/>
                    <a:p>
                      <a:r>
                        <a:rPr lang="en-US" dirty="0"/>
                        <a:t>India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28089649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669673"/>
                  </a:ext>
                </a:extLst>
              </a:tr>
              <a:tr h="409860">
                <a:tc>
                  <a:txBody>
                    <a:bodyPr/>
                    <a:lstStyle/>
                    <a:p>
                      <a:r>
                        <a:rPr lang="en-US"/>
                        <a:t>Brazil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15400169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719358"/>
                  </a:ext>
                </a:extLst>
              </a:tr>
              <a:tr h="409860">
                <a:tc>
                  <a:txBody>
                    <a:bodyPr/>
                    <a:lstStyle/>
                    <a:p>
                      <a:r>
                        <a:rPr lang="en-US"/>
                        <a:t>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6303715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2926989"/>
                  </a:ext>
                </a:extLst>
              </a:tr>
              <a:tr h="409860">
                <a:tc>
                  <a:txBody>
                    <a:bodyPr/>
                    <a:lstStyle/>
                    <a:p>
                      <a:r>
                        <a:rPr lang="en-US"/>
                        <a:t>Turkey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5202251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21711"/>
                  </a:ext>
                </a:extLst>
              </a:tr>
              <a:tr h="409860">
                <a:tc>
                  <a:txBody>
                    <a:bodyPr/>
                    <a:lstStyle/>
                    <a:p>
                      <a:r>
                        <a:rPr lang="en-US"/>
                        <a:t>Russia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4745756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665002"/>
                  </a:ext>
                </a:extLst>
              </a:tr>
              <a:tr h="409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176262"/>
                  </a:ext>
                </a:extLst>
              </a:tr>
              <a:tr h="409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302814"/>
                  </a:ext>
                </a:extLst>
              </a:tr>
              <a:tr h="409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0736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059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and conclusion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There was a total </a:t>
            </a:r>
            <a:r>
              <a:rPr lang="en-US" b="1" dirty="0"/>
              <a:t>of </a:t>
            </a:r>
            <a:r>
              <a:rPr lang="en-US" b="1" dirty="0" smtClean="0"/>
              <a:t>78386 records( data) in the data set.</a:t>
            </a:r>
          </a:p>
          <a:p>
            <a:r>
              <a:rPr lang="en-US" b="1" dirty="0" smtClean="0"/>
              <a:t>The number of countries(distinct) captured in the data is 121.</a:t>
            </a:r>
          </a:p>
          <a:p>
            <a:r>
              <a:rPr lang="en-US" b="1" dirty="0" smtClean="0"/>
              <a:t>This data was a record of 2 years (2020  and 2021)</a:t>
            </a:r>
          </a:p>
          <a:p>
            <a:r>
              <a:rPr lang="en-US" b="1" dirty="0"/>
              <a:t>more analytic insights  are provided in the SQL file attached to this presentation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313985" y="4711495"/>
            <a:ext cx="136576" cy="103327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034" y="14235"/>
            <a:ext cx="2835965" cy="168204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54886" y="284817"/>
            <a:ext cx="21866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Mentorness 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internship</a:t>
            </a:r>
          </a:p>
          <a:p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Corona virus analysis</a:t>
            </a:r>
            <a:endParaRPr lang="en-US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4" name="Picture Placeholder 14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209" y="2046351"/>
            <a:ext cx="3475649" cy="452818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rgbClr val="C00000"/>
                </a:solidFill>
              </a:rPr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</a:t>
            </a:r>
            <a:r>
              <a:rPr lang="en-US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034" y="14235"/>
            <a:ext cx="2835965" cy="1682044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8561035" y="255092"/>
            <a:ext cx="21866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Mentorness 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internship</a:t>
            </a:r>
          </a:p>
          <a:p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Corona virus analysis</a:t>
            </a:r>
            <a:endParaRPr lang="en-US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8571" y="2844697"/>
            <a:ext cx="5749381" cy="382917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9" y="4759286"/>
            <a:ext cx="3121152" cy="20817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054" y="255092"/>
            <a:ext cx="4230970" cy="242032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ist-Presentation-Light_Win32_SW_v9" id="{521D77A3-0F08-4721-A2D8-7E1E479B7A1E}" vid="{6146C05B-E08F-4587-B33C-EE2B5183CF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369</Words>
  <Application>Microsoft Office PowerPoint</Application>
  <PresentationFormat>Widescreen</PresentationFormat>
  <Paragraphs>135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Algerian</vt:lpstr>
      <vt:lpstr>Arial</vt:lpstr>
      <vt:lpstr>Arial Black</vt:lpstr>
      <vt:lpstr>Avenir Next LT Pro</vt:lpstr>
      <vt:lpstr>Calibri</vt:lpstr>
      <vt:lpstr>Office Theme</vt:lpstr>
      <vt:lpstr>Corona virus analysis</vt:lpstr>
      <vt:lpstr>Introduction</vt:lpstr>
      <vt:lpstr>Steps and methods </vt:lpstr>
      <vt:lpstr>Totals of cases</vt:lpstr>
      <vt:lpstr>Monthly average of cases</vt:lpstr>
      <vt:lpstr> top 05 confirmed cases by country</vt:lpstr>
      <vt:lpstr> top 5 recovered cases by country</vt:lpstr>
      <vt:lpstr>SUMMARY and 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2022-06-22T01:27:02Z</dcterms:created>
  <dcterms:modified xsi:type="dcterms:W3CDTF">2024-06-12T16:50:16Z</dcterms:modified>
</cp:coreProperties>
</file>